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0"/>
  </p:notesMasterIdLst>
  <p:sldIdLst>
    <p:sldId id="256" r:id="rId2"/>
    <p:sldId id="285" r:id="rId3"/>
    <p:sldId id="287" r:id="rId4"/>
    <p:sldId id="288" r:id="rId5"/>
    <p:sldId id="309" r:id="rId6"/>
    <p:sldId id="315" r:id="rId7"/>
    <p:sldId id="316" r:id="rId8"/>
    <p:sldId id="272" r:id="rId9"/>
  </p:sldIdLst>
  <p:sldSz cx="9144000" cy="5143500" type="screen16x9"/>
  <p:notesSz cx="6858000" cy="9144000"/>
  <p:embeddedFontLst>
    <p:embeddedFont>
      <p:font typeface="Merriweather" panose="020B0604020202020204" charset="0"/>
      <p:regular r:id="rId11"/>
      <p:bold r:id="rId12"/>
      <p:italic r:id="rId13"/>
      <p:boldItalic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Title" id="{D6D08FE4-8F0A-4707-A36C-CB240379760A}">
          <p14:sldIdLst>
            <p14:sldId id="256"/>
          </p14:sldIdLst>
        </p14:section>
        <p14:section name="Data Display Solutions" id="{67DE78AF-CE80-4DA3-B9F7-24FA0EF62C79}">
          <p14:sldIdLst>
            <p14:sldId id="285"/>
            <p14:sldId id="287"/>
            <p14:sldId id="288"/>
          </p14:sldIdLst>
        </p14:section>
        <p14:section name="Portals" id="{E2FFC0D3-9FB9-48BF-9E25-2BE0DBEB8601}">
          <p14:sldIdLst>
            <p14:sldId id="309"/>
            <p14:sldId id="315"/>
            <p14:sldId id="316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E87"/>
    <a:srgbClr val="FFA800"/>
    <a:srgbClr val="D9D9D9"/>
    <a:srgbClr val="FFB424"/>
    <a:srgbClr val="F97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BC4D65-938A-4B2C-8CCD-C6D1BF9DAC23}">
  <a:tblStyle styleId="{6FBC4D65-938A-4B2C-8CCD-C6D1BF9DAC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7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90A75-82B4-4662-8765-6AFDD2CFF26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56060F-C5C4-4F8B-8725-AB40BB806EC4}">
      <dgm:prSet phldrT="[Text]" custT="1"/>
      <dgm:spPr>
        <a:solidFill>
          <a:srgbClr val="FFA800"/>
        </a:solidFill>
      </dgm:spPr>
      <dgm:t>
        <a:bodyPr/>
        <a:lstStyle/>
        <a:p>
          <a:r>
            <a:rPr lang="en-US" sz="2800" dirty="0"/>
            <a:t>Metric Selection</a:t>
          </a:r>
        </a:p>
      </dgm:t>
    </dgm:pt>
    <dgm:pt modelId="{DCAD0AA6-A471-4342-9E2D-3A9869D30129}" type="parTrans" cxnId="{F5267B76-A015-4BB0-9492-90CA248B909A}">
      <dgm:prSet/>
      <dgm:spPr/>
      <dgm:t>
        <a:bodyPr/>
        <a:lstStyle/>
        <a:p>
          <a:endParaRPr lang="en-US"/>
        </a:p>
      </dgm:t>
    </dgm:pt>
    <dgm:pt modelId="{1B760473-0BCC-4A61-8CD7-4A2B511C0865}" type="sibTrans" cxnId="{F5267B76-A015-4BB0-9492-90CA248B909A}">
      <dgm:prSet/>
      <dgm:spPr/>
      <dgm:t>
        <a:bodyPr/>
        <a:lstStyle/>
        <a:p>
          <a:endParaRPr lang="en-US"/>
        </a:p>
      </dgm:t>
    </dgm:pt>
    <dgm:pt modelId="{B6644747-2AE1-4DD0-B6B3-3448242DA638}">
      <dgm:prSet phldrT="[Text]" custT="1"/>
      <dgm:spPr>
        <a:solidFill>
          <a:srgbClr val="FFA800"/>
        </a:solidFill>
      </dgm:spPr>
      <dgm:t>
        <a:bodyPr/>
        <a:lstStyle/>
        <a:p>
          <a:r>
            <a:rPr lang="en-US" sz="2800" dirty="0"/>
            <a:t>Filter</a:t>
          </a:r>
        </a:p>
      </dgm:t>
    </dgm:pt>
    <dgm:pt modelId="{741FFC84-D745-4197-A1CB-59302D2633BC}" type="parTrans" cxnId="{A8F5099A-A57A-4DA3-9319-80816C8EDD26}">
      <dgm:prSet/>
      <dgm:spPr/>
      <dgm:t>
        <a:bodyPr/>
        <a:lstStyle/>
        <a:p>
          <a:endParaRPr lang="en-US"/>
        </a:p>
      </dgm:t>
    </dgm:pt>
    <dgm:pt modelId="{F3468C56-569B-440B-8890-29743C70AE9A}" type="sibTrans" cxnId="{A8F5099A-A57A-4DA3-9319-80816C8EDD26}">
      <dgm:prSet/>
      <dgm:spPr/>
      <dgm:t>
        <a:bodyPr/>
        <a:lstStyle/>
        <a:p>
          <a:endParaRPr lang="en-US"/>
        </a:p>
      </dgm:t>
    </dgm:pt>
    <dgm:pt modelId="{D63CAFB0-40D4-4121-AF47-0604B1098421}">
      <dgm:prSet phldrT="[Text]" custT="1"/>
      <dgm:spPr>
        <a:solidFill>
          <a:srgbClr val="FFA800"/>
        </a:solidFill>
      </dgm:spPr>
      <dgm:t>
        <a:bodyPr/>
        <a:lstStyle/>
        <a:p>
          <a:r>
            <a:rPr lang="en-US" sz="2800" dirty="0"/>
            <a:t>Drill-down</a:t>
          </a:r>
        </a:p>
      </dgm:t>
    </dgm:pt>
    <dgm:pt modelId="{45808A5C-2CB6-4CDF-8CEB-4D6D647301BA}" type="parTrans" cxnId="{4FA584DF-7748-48BA-911D-12B0A35E8480}">
      <dgm:prSet/>
      <dgm:spPr/>
      <dgm:t>
        <a:bodyPr/>
        <a:lstStyle/>
        <a:p>
          <a:endParaRPr lang="en-US"/>
        </a:p>
      </dgm:t>
    </dgm:pt>
    <dgm:pt modelId="{2A06DF13-9AA6-4277-B63D-0F228A70FC76}" type="sibTrans" cxnId="{4FA584DF-7748-48BA-911D-12B0A35E8480}">
      <dgm:prSet/>
      <dgm:spPr/>
      <dgm:t>
        <a:bodyPr/>
        <a:lstStyle/>
        <a:p>
          <a:endParaRPr lang="en-US"/>
        </a:p>
      </dgm:t>
    </dgm:pt>
    <dgm:pt modelId="{EB099EF2-1099-48A8-B712-AE7E9A00F415}" type="pres">
      <dgm:prSet presAssocID="{E9E90A75-82B4-4662-8765-6AFDD2CFF260}" presName="Name0" presStyleCnt="0">
        <dgm:presLayoutVars>
          <dgm:chMax val="7"/>
          <dgm:chPref val="7"/>
          <dgm:dir/>
        </dgm:presLayoutVars>
      </dgm:prSet>
      <dgm:spPr/>
    </dgm:pt>
    <dgm:pt modelId="{646F3048-46F4-4193-BB65-6556390074DC}" type="pres">
      <dgm:prSet presAssocID="{E9E90A75-82B4-4662-8765-6AFDD2CFF260}" presName="Name1" presStyleCnt="0"/>
      <dgm:spPr/>
    </dgm:pt>
    <dgm:pt modelId="{3F3144D1-1D2C-4D62-80F4-A3E762811B38}" type="pres">
      <dgm:prSet presAssocID="{E9E90A75-82B4-4662-8765-6AFDD2CFF260}" presName="cycle" presStyleCnt="0"/>
      <dgm:spPr/>
    </dgm:pt>
    <dgm:pt modelId="{FC3BDED2-FB54-4526-80A2-66E4255A5A47}" type="pres">
      <dgm:prSet presAssocID="{E9E90A75-82B4-4662-8765-6AFDD2CFF260}" presName="srcNode" presStyleLbl="node1" presStyleIdx="0" presStyleCnt="3"/>
      <dgm:spPr/>
    </dgm:pt>
    <dgm:pt modelId="{4BC5C41D-5C57-4926-B3A3-DBD8E48AC523}" type="pres">
      <dgm:prSet presAssocID="{E9E90A75-82B4-4662-8765-6AFDD2CFF260}" presName="conn" presStyleLbl="parChTrans1D2" presStyleIdx="0" presStyleCnt="1" custLinFactNeighborX="-34946" custLinFactNeighborY="-696"/>
      <dgm:spPr/>
    </dgm:pt>
    <dgm:pt modelId="{EDF46FE5-0064-49E1-BE7A-C6011CB5147F}" type="pres">
      <dgm:prSet presAssocID="{E9E90A75-82B4-4662-8765-6AFDD2CFF260}" presName="extraNode" presStyleLbl="node1" presStyleIdx="0" presStyleCnt="3"/>
      <dgm:spPr/>
    </dgm:pt>
    <dgm:pt modelId="{F49123E8-5AEE-44FD-9AC9-05E551F02731}" type="pres">
      <dgm:prSet presAssocID="{E9E90A75-82B4-4662-8765-6AFDD2CFF260}" presName="dstNode" presStyleLbl="node1" presStyleIdx="0" presStyleCnt="3"/>
      <dgm:spPr/>
    </dgm:pt>
    <dgm:pt modelId="{142A065B-BD7E-4F8A-B919-14FE687F5671}" type="pres">
      <dgm:prSet presAssocID="{1256060F-C5C4-4F8B-8725-AB40BB806EC4}" presName="text_1" presStyleLbl="node1" presStyleIdx="0" presStyleCnt="3">
        <dgm:presLayoutVars>
          <dgm:bulletEnabled val="1"/>
        </dgm:presLayoutVars>
      </dgm:prSet>
      <dgm:spPr/>
    </dgm:pt>
    <dgm:pt modelId="{C447DA8E-CB1C-4259-87CB-F681FF55CBDC}" type="pres">
      <dgm:prSet presAssocID="{1256060F-C5C4-4F8B-8725-AB40BB806EC4}" presName="accent_1" presStyleCnt="0"/>
      <dgm:spPr/>
    </dgm:pt>
    <dgm:pt modelId="{B6D391D6-3BA4-46D8-A6E0-3CC3224E6151}" type="pres">
      <dgm:prSet presAssocID="{1256060F-C5C4-4F8B-8725-AB40BB806EC4}" presName="accentRepeatNode" presStyleLbl="solidFgAcc1" presStyleIdx="0" presStyleCnt="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413" r="-2413"/>
          </a:stretch>
        </a:blipFill>
        <a:ln>
          <a:solidFill>
            <a:srgbClr val="FFA800"/>
          </a:solidFill>
        </a:ln>
      </dgm:spPr>
    </dgm:pt>
    <dgm:pt modelId="{817918F5-66F7-4CE7-A0CD-13EDD96D4F04}" type="pres">
      <dgm:prSet presAssocID="{B6644747-2AE1-4DD0-B6B3-3448242DA638}" presName="text_2" presStyleLbl="node1" presStyleIdx="1" presStyleCnt="3" custScaleY="115729">
        <dgm:presLayoutVars>
          <dgm:bulletEnabled val="1"/>
        </dgm:presLayoutVars>
      </dgm:prSet>
      <dgm:spPr/>
    </dgm:pt>
    <dgm:pt modelId="{9E4BB35A-1C57-4FF7-832B-20EFFFF4A4C9}" type="pres">
      <dgm:prSet presAssocID="{B6644747-2AE1-4DD0-B6B3-3448242DA638}" presName="accent_2" presStyleCnt="0"/>
      <dgm:spPr/>
    </dgm:pt>
    <dgm:pt modelId="{3CB63DCA-F8DA-4E39-8470-FE2B20BC63A8}" type="pres">
      <dgm:prSet presAssocID="{B6644747-2AE1-4DD0-B6B3-3448242DA638}" presName="accentRepeatNode" presStyleLbl="solidFgAcc1" presStyleIdx="1" presStyleCnt="3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A800"/>
          </a:solidFill>
        </a:ln>
      </dgm:spPr>
    </dgm:pt>
    <dgm:pt modelId="{9FE6CD93-BAB3-447B-9C8E-AAA518A00D76}" type="pres">
      <dgm:prSet presAssocID="{D63CAFB0-40D4-4121-AF47-0604B1098421}" presName="text_3" presStyleLbl="node1" presStyleIdx="2" presStyleCnt="3" custScaleY="124911">
        <dgm:presLayoutVars>
          <dgm:bulletEnabled val="1"/>
        </dgm:presLayoutVars>
      </dgm:prSet>
      <dgm:spPr/>
    </dgm:pt>
    <dgm:pt modelId="{F9F142DC-39EF-4430-BE19-22A903E68ACB}" type="pres">
      <dgm:prSet presAssocID="{D63CAFB0-40D4-4121-AF47-0604B1098421}" presName="accent_3" presStyleCnt="0"/>
      <dgm:spPr/>
    </dgm:pt>
    <dgm:pt modelId="{ABA36923-94C2-4239-98E9-177274E3A7EB}" type="pres">
      <dgm:prSet presAssocID="{D63CAFB0-40D4-4121-AF47-0604B1098421}" presName="accentRepeatNode" presStyleLbl="solidFgAcc1" presStyleIdx="2" presStyleCnt="3" custLinFactNeighborX="833" custLinFactNeighborY="-1591"/>
      <dgm:spPr>
        <a:ln>
          <a:solidFill>
            <a:srgbClr val="FFA800"/>
          </a:solidFill>
        </a:ln>
      </dgm:spPr>
    </dgm:pt>
  </dgm:ptLst>
  <dgm:cxnLst>
    <dgm:cxn modelId="{79297567-9569-482E-B17F-A00A6E7DEAA0}" type="presOf" srcId="{E9E90A75-82B4-4662-8765-6AFDD2CFF260}" destId="{EB099EF2-1099-48A8-B712-AE7E9A00F415}" srcOrd="0" destOrd="0" presId="urn:microsoft.com/office/officeart/2008/layout/VerticalCurvedList"/>
    <dgm:cxn modelId="{F5267B76-A015-4BB0-9492-90CA248B909A}" srcId="{E9E90A75-82B4-4662-8765-6AFDD2CFF260}" destId="{1256060F-C5C4-4F8B-8725-AB40BB806EC4}" srcOrd="0" destOrd="0" parTransId="{DCAD0AA6-A471-4342-9E2D-3A9869D30129}" sibTransId="{1B760473-0BCC-4A61-8CD7-4A2B511C0865}"/>
    <dgm:cxn modelId="{C006A999-10DE-4936-BB63-3D38E7E49825}" type="presOf" srcId="{1256060F-C5C4-4F8B-8725-AB40BB806EC4}" destId="{142A065B-BD7E-4F8A-B919-14FE687F5671}" srcOrd="0" destOrd="0" presId="urn:microsoft.com/office/officeart/2008/layout/VerticalCurvedList"/>
    <dgm:cxn modelId="{A8F5099A-A57A-4DA3-9319-80816C8EDD26}" srcId="{E9E90A75-82B4-4662-8765-6AFDD2CFF260}" destId="{B6644747-2AE1-4DD0-B6B3-3448242DA638}" srcOrd="1" destOrd="0" parTransId="{741FFC84-D745-4197-A1CB-59302D2633BC}" sibTransId="{F3468C56-569B-440B-8890-29743C70AE9A}"/>
    <dgm:cxn modelId="{222E86BD-6FEA-4A65-9994-9CE7F83F6FD5}" type="presOf" srcId="{B6644747-2AE1-4DD0-B6B3-3448242DA638}" destId="{817918F5-66F7-4CE7-A0CD-13EDD96D4F04}" srcOrd="0" destOrd="0" presId="urn:microsoft.com/office/officeart/2008/layout/VerticalCurvedList"/>
    <dgm:cxn modelId="{4FA584DF-7748-48BA-911D-12B0A35E8480}" srcId="{E9E90A75-82B4-4662-8765-6AFDD2CFF260}" destId="{D63CAFB0-40D4-4121-AF47-0604B1098421}" srcOrd="2" destOrd="0" parTransId="{45808A5C-2CB6-4CDF-8CEB-4D6D647301BA}" sibTransId="{2A06DF13-9AA6-4277-B63D-0F228A70FC76}"/>
    <dgm:cxn modelId="{40BA96E7-BB76-4FAD-BB77-B0F0566286CE}" type="presOf" srcId="{1B760473-0BCC-4A61-8CD7-4A2B511C0865}" destId="{4BC5C41D-5C57-4926-B3A3-DBD8E48AC523}" srcOrd="0" destOrd="0" presId="urn:microsoft.com/office/officeart/2008/layout/VerticalCurvedList"/>
    <dgm:cxn modelId="{C6274AF6-1D97-4F0F-A639-E31B11B860BD}" type="presOf" srcId="{D63CAFB0-40D4-4121-AF47-0604B1098421}" destId="{9FE6CD93-BAB3-447B-9C8E-AAA518A00D76}" srcOrd="0" destOrd="0" presId="urn:microsoft.com/office/officeart/2008/layout/VerticalCurvedList"/>
    <dgm:cxn modelId="{DD53B831-4B10-4214-AF3E-987ED4DA0B4B}" type="presParOf" srcId="{EB099EF2-1099-48A8-B712-AE7E9A00F415}" destId="{646F3048-46F4-4193-BB65-6556390074DC}" srcOrd="0" destOrd="0" presId="urn:microsoft.com/office/officeart/2008/layout/VerticalCurvedList"/>
    <dgm:cxn modelId="{AF5118D8-5577-43DE-85F6-33FBECD13F26}" type="presParOf" srcId="{646F3048-46F4-4193-BB65-6556390074DC}" destId="{3F3144D1-1D2C-4D62-80F4-A3E762811B38}" srcOrd="0" destOrd="0" presId="urn:microsoft.com/office/officeart/2008/layout/VerticalCurvedList"/>
    <dgm:cxn modelId="{6DA63C2F-DEFC-4349-949C-76F08FD3E102}" type="presParOf" srcId="{3F3144D1-1D2C-4D62-80F4-A3E762811B38}" destId="{FC3BDED2-FB54-4526-80A2-66E4255A5A47}" srcOrd="0" destOrd="0" presId="urn:microsoft.com/office/officeart/2008/layout/VerticalCurvedList"/>
    <dgm:cxn modelId="{DCFADBA7-34AB-4E13-B275-1493885ED214}" type="presParOf" srcId="{3F3144D1-1D2C-4D62-80F4-A3E762811B38}" destId="{4BC5C41D-5C57-4926-B3A3-DBD8E48AC523}" srcOrd="1" destOrd="0" presId="urn:microsoft.com/office/officeart/2008/layout/VerticalCurvedList"/>
    <dgm:cxn modelId="{7FB9F770-88BD-4EF1-8999-8669E8C597EF}" type="presParOf" srcId="{3F3144D1-1D2C-4D62-80F4-A3E762811B38}" destId="{EDF46FE5-0064-49E1-BE7A-C6011CB5147F}" srcOrd="2" destOrd="0" presId="urn:microsoft.com/office/officeart/2008/layout/VerticalCurvedList"/>
    <dgm:cxn modelId="{1FE45004-B301-4E06-B50E-C07C9A238F6B}" type="presParOf" srcId="{3F3144D1-1D2C-4D62-80F4-A3E762811B38}" destId="{F49123E8-5AEE-44FD-9AC9-05E551F02731}" srcOrd="3" destOrd="0" presId="urn:microsoft.com/office/officeart/2008/layout/VerticalCurvedList"/>
    <dgm:cxn modelId="{A907BC13-3C01-44E0-BE8B-FC54381B84BB}" type="presParOf" srcId="{646F3048-46F4-4193-BB65-6556390074DC}" destId="{142A065B-BD7E-4F8A-B919-14FE687F5671}" srcOrd="1" destOrd="0" presId="urn:microsoft.com/office/officeart/2008/layout/VerticalCurvedList"/>
    <dgm:cxn modelId="{8642F7BF-2663-4726-A694-749803B195BF}" type="presParOf" srcId="{646F3048-46F4-4193-BB65-6556390074DC}" destId="{C447DA8E-CB1C-4259-87CB-F681FF55CBDC}" srcOrd="2" destOrd="0" presId="urn:microsoft.com/office/officeart/2008/layout/VerticalCurvedList"/>
    <dgm:cxn modelId="{2CDCE60F-661E-442A-ACAD-7FF14252E2F9}" type="presParOf" srcId="{C447DA8E-CB1C-4259-87CB-F681FF55CBDC}" destId="{B6D391D6-3BA4-46D8-A6E0-3CC3224E6151}" srcOrd="0" destOrd="0" presId="urn:microsoft.com/office/officeart/2008/layout/VerticalCurvedList"/>
    <dgm:cxn modelId="{C9F67D98-2AFD-4D70-9E84-98B18CE8A5AD}" type="presParOf" srcId="{646F3048-46F4-4193-BB65-6556390074DC}" destId="{817918F5-66F7-4CE7-A0CD-13EDD96D4F04}" srcOrd="3" destOrd="0" presId="urn:microsoft.com/office/officeart/2008/layout/VerticalCurvedList"/>
    <dgm:cxn modelId="{B8B08912-7999-434A-AA4B-6FB79C893037}" type="presParOf" srcId="{646F3048-46F4-4193-BB65-6556390074DC}" destId="{9E4BB35A-1C57-4FF7-832B-20EFFFF4A4C9}" srcOrd="4" destOrd="0" presId="urn:microsoft.com/office/officeart/2008/layout/VerticalCurvedList"/>
    <dgm:cxn modelId="{D17F93E4-22F2-4263-8855-0E8F0308A6C6}" type="presParOf" srcId="{9E4BB35A-1C57-4FF7-832B-20EFFFF4A4C9}" destId="{3CB63DCA-F8DA-4E39-8470-FE2B20BC63A8}" srcOrd="0" destOrd="0" presId="urn:microsoft.com/office/officeart/2008/layout/VerticalCurvedList"/>
    <dgm:cxn modelId="{59BB0A2A-D9F9-4E1D-8A67-139BA84B4A83}" type="presParOf" srcId="{646F3048-46F4-4193-BB65-6556390074DC}" destId="{9FE6CD93-BAB3-447B-9C8E-AAA518A00D76}" srcOrd="5" destOrd="0" presId="urn:microsoft.com/office/officeart/2008/layout/VerticalCurvedList"/>
    <dgm:cxn modelId="{2A4A06F8-058E-4C9F-BB31-25FA97C9E184}" type="presParOf" srcId="{646F3048-46F4-4193-BB65-6556390074DC}" destId="{F9F142DC-39EF-4430-BE19-22A903E68ACB}" srcOrd="6" destOrd="0" presId="urn:microsoft.com/office/officeart/2008/layout/VerticalCurvedList"/>
    <dgm:cxn modelId="{382C2AB3-687E-412B-AFCC-884DB65A28EB}" type="presParOf" srcId="{F9F142DC-39EF-4430-BE19-22A903E68ACB}" destId="{ABA36923-94C2-4239-98E9-177274E3A7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5C41D-5C57-4926-B3A3-DBD8E48AC523}">
      <dsp:nvSpPr>
        <dsp:cNvPr id="0" name=""/>
        <dsp:cNvSpPr/>
      </dsp:nvSpPr>
      <dsp:spPr>
        <a:xfrm>
          <a:off x="-4509689" y="-728930"/>
          <a:ext cx="5372261" cy="5372261"/>
        </a:xfrm>
        <a:prstGeom prst="blockArc">
          <a:avLst>
            <a:gd name="adj1" fmla="val 18900000"/>
            <a:gd name="adj2" fmla="val 2700000"/>
            <a:gd name="adj3" fmla="val 40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A065B-BD7E-4F8A-B919-14FE687F5671}">
      <dsp:nvSpPr>
        <dsp:cNvPr id="0" name=""/>
        <dsp:cNvSpPr/>
      </dsp:nvSpPr>
      <dsp:spPr>
        <a:xfrm>
          <a:off x="554744" y="398918"/>
          <a:ext cx="4737517" cy="797836"/>
        </a:xfrm>
        <a:prstGeom prst="rect">
          <a:avLst/>
        </a:prstGeom>
        <a:solidFill>
          <a:srgbClr val="FFA8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28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Metric Selection</a:t>
          </a:r>
        </a:p>
      </dsp:txBody>
      <dsp:txXfrm>
        <a:off x="554744" y="398918"/>
        <a:ext cx="4737517" cy="797836"/>
      </dsp:txXfrm>
    </dsp:sp>
    <dsp:sp modelId="{B6D391D6-3BA4-46D8-A6E0-3CC3224E6151}">
      <dsp:nvSpPr>
        <dsp:cNvPr id="0" name=""/>
        <dsp:cNvSpPr/>
      </dsp:nvSpPr>
      <dsp:spPr>
        <a:xfrm>
          <a:off x="56096" y="299188"/>
          <a:ext cx="997295" cy="997295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413" r="-2413"/>
          </a:stretch>
        </a:blipFill>
        <a:ln w="25400" cap="flat" cmpd="sng" algn="ctr">
          <a:solidFill>
            <a:srgbClr val="FFA80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17918F5-66F7-4CE7-A0CD-13EDD96D4F04}">
      <dsp:nvSpPr>
        <dsp:cNvPr id="0" name=""/>
        <dsp:cNvSpPr/>
      </dsp:nvSpPr>
      <dsp:spPr>
        <a:xfrm>
          <a:off x="844758" y="1532927"/>
          <a:ext cx="4447504" cy="923328"/>
        </a:xfrm>
        <a:prstGeom prst="rect">
          <a:avLst/>
        </a:prstGeom>
        <a:solidFill>
          <a:srgbClr val="FFA8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28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Filter</a:t>
          </a:r>
        </a:p>
      </dsp:txBody>
      <dsp:txXfrm>
        <a:off x="844758" y="1532927"/>
        <a:ext cx="4447504" cy="923328"/>
      </dsp:txXfrm>
    </dsp:sp>
    <dsp:sp modelId="{3CB63DCA-F8DA-4E39-8470-FE2B20BC63A8}">
      <dsp:nvSpPr>
        <dsp:cNvPr id="0" name=""/>
        <dsp:cNvSpPr/>
      </dsp:nvSpPr>
      <dsp:spPr>
        <a:xfrm>
          <a:off x="346110" y="1495943"/>
          <a:ext cx="997295" cy="997295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A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6CD93-BAB3-447B-9C8E-AAA518A00D76}">
      <dsp:nvSpPr>
        <dsp:cNvPr id="0" name=""/>
        <dsp:cNvSpPr/>
      </dsp:nvSpPr>
      <dsp:spPr>
        <a:xfrm>
          <a:off x="554744" y="2693053"/>
          <a:ext cx="4737517" cy="996585"/>
        </a:xfrm>
        <a:prstGeom prst="rect">
          <a:avLst/>
        </a:prstGeom>
        <a:solidFill>
          <a:srgbClr val="FFA8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28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Drill-down</a:t>
          </a:r>
        </a:p>
      </dsp:txBody>
      <dsp:txXfrm>
        <a:off x="554744" y="2693053"/>
        <a:ext cx="4737517" cy="996585"/>
      </dsp:txXfrm>
    </dsp:sp>
    <dsp:sp modelId="{ABA36923-94C2-4239-98E9-177274E3A7EB}">
      <dsp:nvSpPr>
        <dsp:cNvPr id="0" name=""/>
        <dsp:cNvSpPr/>
      </dsp:nvSpPr>
      <dsp:spPr>
        <a:xfrm>
          <a:off x="64404" y="2676831"/>
          <a:ext cx="997295" cy="9972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A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751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20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cxnSp>
        <p:nvCxnSpPr>
          <p:cNvPr id="13" name="Google Shape;13;p2"/>
          <p:cNvCxnSpPr/>
          <p:nvPr/>
        </p:nvCxnSpPr>
        <p:spPr>
          <a:xfrm>
            <a:off x="3815840" y="4083900"/>
            <a:ext cx="695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4;p2"/>
          <p:cNvSpPr/>
          <p:nvPr/>
        </p:nvSpPr>
        <p:spPr>
          <a:xfrm>
            <a:off x="1459832" y="2571750"/>
            <a:ext cx="1584268" cy="17096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2031" y="0"/>
            <a:ext cx="4656221" cy="5143500"/>
          </a:xfrm>
          <a:prstGeom prst="rect">
            <a:avLst/>
          </a:prstGeom>
          <a:solidFill>
            <a:srgbClr val="FFA800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680282" y="0"/>
            <a:ext cx="4463717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121E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2000">
                <a:solidFill>
                  <a:srgbClr val="FFA8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5136765" y="34861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FFA8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 preserve="1">
  <p:cSld name="Half - Two Color - Text le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4565968" y="0"/>
            <a:ext cx="4572000" cy="51435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-18096" y="21025"/>
            <a:ext cx="4572000" cy="5143500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999736" y="693650"/>
            <a:ext cx="36924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999736" y="1779625"/>
            <a:ext cx="3692400" cy="3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 sz="2400">
                <a:solidFill>
                  <a:srgbClr val="FFFFFF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cxnSp>
        <p:nvCxnSpPr>
          <p:cNvPr id="44" name="Google Shape;44;p6"/>
          <p:cNvCxnSpPr/>
          <p:nvPr/>
        </p:nvCxnSpPr>
        <p:spPr>
          <a:xfrm>
            <a:off x="4999736" y="15961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45;p6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B424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8721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>
  <p:cSld name="Third - 3 Color - 2 columns lef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 flipH="1">
            <a:off x="6099775" y="0"/>
            <a:ext cx="3044100" cy="5143500"/>
          </a:xfrm>
          <a:prstGeom prst="rect">
            <a:avLst/>
          </a:prstGeom>
          <a:solidFill>
            <a:srgbClr val="121E87">
              <a:alpha val="858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/>
          <p:nvPr/>
        </p:nvSpPr>
        <p:spPr>
          <a:xfrm flipH="1">
            <a:off x="0" y="0"/>
            <a:ext cx="6099900" cy="51435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121E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434331" y="1614875"/>
            <a:ext cx="25329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2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3120084" y="1614875"/>
            <a:ext cx="25329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2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121E87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cxnSp>
        <p:nvCxnSpPr>
          <p:cNvPr id="64" name="Google Shape;64;p8"/>
          <p:cNvCxnSpPr/>
          <p:nvPr/>
        </p:nvCxnSpPr>
        <p:spPr>
          <a:xfrm>
            <a:off x="545293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 preserve="1">
  <p:cSld name="Third - 2 Colors - 2 columns righ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 flipH="1">
            <a:off x="6" y="0"/>
            <a:ext cx="3044100" cy="5143500"/>
          </a:xfrm>
          <a:prstGeom prst="rect">
            <a:avLst/>
          </a:prstGeom>
          <a:solidFill>
            <a:srgbClr val="121E87">
              <a:alpha val="858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/>
          <p:nvPr/>
        </p:nvSpPr>
        <p:spPr>
          <a:xfrm flipH="1">
            <a:off x="3048918" y="0"/>
            <a:ext cx="6099900" cy="51435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3379907" y="701475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121E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3379532" y="1519975"/>
            <a:ext cx="25329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2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6065285" y="1519975"/>
            <a:ext cx="25329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2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121E87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cxnSp>
        <p:nvCxnSpPr>
          <p:cNvPr id="64" name="Google Shape;64;p8"/>
          <p:cNvCxnSpPr/>
          <p:nvPr/>
        </p:nvCxnSpPr>
        <p:spPr>
          <a:xfrm>
            <a:off x="3379532" y="15159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5179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" name="Google Shape;75;p10"/>
          <p:cNvCxnSpPr/>
          <p:nvPr/>
        </p:nvCxnSpPr>
        <p:spPr>
          <a:xfrm>
            <a:off x="534892" y="211689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FFA8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10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121E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solidFill>
              <a:srgbClr val="121E8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294667"/>
              </a:buClr>
              <a:buSzPts val="1200"/>
              <a:buNone/>
              <a:defRPr sz="2000" b="1">
                <a:solidFill>
                  <a:srgbClr val="121E87"/>
                </a:solidFill>
              </a:defRPr>
            </a:lvl1pPr>
          </a:lstStyle>
          <a:p>
            <a:endParaRPr dirty="0"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294667"/>
                </a:solidFill>
              </a:defRPr>
            </a:lvl1pPr>
            <a:lvl2pPr lvl="1" algn="ctr">
              <a:buNone/>
              <a:defRPr>
                <a:solidFill>
                  <a:srgbClr val="294667"/>
                </a:solidFill>
              </a:defRPr>
            </a:lvl2pPr>
            <a:lvl3pPr lvl="2" algn="ctr">
              <a:buNone/>
              <a:defRPr>
                <a:solidFill>
                  <a:srgbClr val="294667"/>
                </a:solidFill>
              </a:defRPr>
            </a:lvl3pPr>
            <a:lvl4pPr lvl="3" algn="ctr">
              <a:buNone/>
              <a:defRPr>
                <a:solidFill>
                  <a:srgbClr val="294667"/>
                </a:solidFill>
              </a:defRPr>
            </a:lvl4pPr>
            <a:lvl5pPr lvl="4" algn="ctr">
              <a:buNone/>
              <a:defRPr>
                <a:solidFill>
                  <a:srgbClr val="294667"/>
                </a:solidFill>
              </a:defRPr>
            </a:lvl5pPr>
            <a:lvl6pPr lvl="5" algn="ctr">
              <a:buNone/>
              <a:defRPr>
                <a:solidFill>
                  <a:srgbClr val="294667"/>
                </a:solidFill>
              </a:defRPr>
            </a:lvl6pPr>
            <a:lvl7pPr lvl="6" algn="ctr">
              <a:buNone/>
              <a:defRPr>
                <a:solidFill>
                  <a:srgbClr val="294667"/>
                </a:solidFill>
              </a:defRPr>
            </a:lvl7pPr>
            <a:lvl8pPr lvl="7" algn="ctr">
              <a:buNone/>
              <a:defRPr>
                <a:solidFill>
                  <a:srgbClr val="294667"/>
                </a:solidFill>
              </a:defRPr>
            </a:lvl8pPr>
            <a:lvl9pPr lvl="8" algn="ctr">
              <a:buNone/>
              <a:defRPr>
                <a:solidFill>
                  <a:srgbClr val="294667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2" r:id="rId3"/>
    <p:sldLayoutId id="2147483654" r:id="rId4"/>
    <p:sldLayoutId id="2147483663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121E87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vs.aids.gov.br/dantps/centrais-de-conteudos/paineis-de-monitoramento/mortalidade/gbd-brasil/apresentacao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ctrTitle"/>
          </p:nvPr>
        </p:nvSpPr>
        <p:spPr>
          <a:xfrm>
            <a:off x="3743120" y="2393887"/>
            <a:ext cx="4903800" cy="17818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21E87"/>
                </a:solidFill>
              </a:rPr>
              <a:t>Digital Applications for Accessing Data</a:t>
            </a:r>
            <a:endParaRPr dirty="0">
              <a:solidFill>
                <a:srgbClr val="121E8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1CA51-5B6D-4EC4-838C-34D8418FD5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373" b="10899"/>
          <a:stretch/>
        </p:blipFill>
        <p:spPr>
          <a:xfrm>
            <a:off x="1684196" y="2716712"/>
            <a:ext cx="1171299" cy="1458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95205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Types of Solutions for Displaying Data</a:t>
            </a:r>
            <a:endParaRPr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Basic tools used to visually present data</a:t>
            </a:r>
            <a:endParaRPr dirty="0"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88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9C386A4-8E82-437F-8B24-8C756DC8C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87" y="2691186"/>
            <a:ext cx="2761488" cy="164942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EC5974-CE02-4CCB-BC14-A1CE38013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271852"/>
            <a:ext cx="8229600" cy="519600"/>
          </a:xfrm>
        </p:spPr>
        <p:txBody>
          <a:bodyPr/>
          <a:lstStyle/>
          <a:p>
            <a:r>
              <a:rPr lang="en-US" dirty="0"/>
              <a:t>Data Display Solutions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9FD8DA-022A-455E-BE5E-A6CD9FC10F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522DB-B9D7-460A-975C-57AE9F70B18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03575" y="340374"/>
            <a:ext cx="2761488" cy="1655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FC43EE-C29A-4849-AF55-C701912AB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550" y="2651245"/>
            <a:ext cx="2762250" cy="1657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98941C-6004-41A9-9FFC-A1CC61423A5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10901"/>
            <a:ext cx="2761488" cy="16550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009927-F38D-4380-A17E-75FD65BB5416}"/>
              </a:ext>
            </a:extLst>
          </p:cNvPr>
          <p:cNvSpPr txBox="1"/>
          <p:nvPr/>
        </p:nvSpPr>
        <p:spPr>
          <a:xfrm>
            <a:off x="457200" y="1863864"/>
            <a:ext cx="1918952" cy="707886"/>
          </a:xfrm>
          <a:prstGeom prst="rect">
            <a:avLst/>
          </a:prstGeom>
          <a:solidFill>
            <a:srgbClr val="121E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Stand Alone Visualizations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750767-E580-4B07-A26A-AD2617AC2C42}"/>
              </a:ext>
            </a:extLst>
          </p:cNvPr>
          <p:cNvSpPr txBox="1"/>
          <p:nvPr/>
        </p:nvSpPr>
        <p:spPr>
          <a:xfrm>
            <a:off x="457200" y="3846308"/>
            <a:ext cx="1918952" cy="707886"/>
          </a:xfrm>
          <a:prstGeom prst="rect">
            <a:avLst/>
          </a:prstGeom>
          <a:solidFill>
            <a:srgbClr val="121E87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Infographics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EDECE-9BD2-4C6F-B344-66246A1115B2}"/>
              </a:ext>
            </a:extLst>
          </p:cNvPr>
          <p:cNvSpPr txBox="1"/>
          <p:nvPr/>
        </p:nvSpPr>
        <p:spPr>
          <a:xfrm>
            <a:off x="7022692" y="340374"/>
            <a:ext cx="1918952" cy="707886"/>
          </a:xfrm>
          <a:prstGeom prst="rect">
            <a:avLst/>
          </a:prstGeom>
          <a:solidFill>
            <a:srgbClr val="121E87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Data Portals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FBCF3E-B178-4008-94AB-1DA9A59D88D6}"/>
              </a:ext>
            </a:extLst>
          </p:cNvPr>
          <p:cNvSpPr txBox="1"/>
          <p:nvPr/>
        </p:nvSpPr>
        <p:spPr>
          <a:xfrm>
            <a:off x="7022692" y="2322818"/>
            <a:ext cx="1918952" cy="707886"/>
          </a:xfrm>
          <a:prstGeom prst="rect">
            <a:avLst/>
          </a:prstGeom>
          <a:solidFill>
            <a:srgbClr val="121E87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Dashboards</a:t>
            </a:r>
          </a:p>
        </p:txBody>
      </p:sp>
    </p:spTree>
    <p:extLst>
      <p:ext uri="{BB962C8B-B14F-4D97-AF65-F5344CB8AC3E}">
        <p14:creationId xmlns:p14="http://schemas.microsoft.com/office/powerpoint/2010/main" val="228119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704F0B-E20F-42F0-B92A-DFDCEAD0F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044" y="830770"/>
            <a:ext cx="1920240" cy="114695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EC5974-CE02-4CCB-BC14-A1CE38013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271852"/>
            <a:ext cx="8229600" cy="519600"/>
          </a:xfrm>
        </p:spPr>
        <p:txBody>
          <a:bodyPr/>
          <a:lstStyle/>
          <a:p>
            <a:r>
              <a:rPr lang="en-US" dirty="0"/>
              <a:t>Data Display Solutions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9FD8DA-022A-455E-BE5E-A6CD9FC10F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8941C-6004-41A9-9FFC-A1CC61423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026" y="829043"/>
            <a:ext cx="1918951" cy="12934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009927-F38D-4380-A17E-75FD65BB5416}"/>
              </a:ext>
            </a:extLst>
          </p:cNvPr>
          <p:cNvSpPr txBox="1"/>
          <p:nvPr/>
        </p:nvSpPr>
        <p:spPr>
          <a:xfrm>
            <a:off x="1142025" y="1475791"/>
            <a:ext cx="1918952" cy="707886"/>
          </a:xfrm>
          <a:prstGeom prst="rect">
            <a:avLst/>
          </a:prstGeom>
          <a:solidFill>
            <a:srgbClr val="121E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Stand Alone Visualizations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750767-E580-4B07-A26A-AD2617AC2C42}"/>
              </a:ext>
            </a:extLst>
          </p:cNvPr>
          <p:cNvSpPr txBox="1"/>
          <p:nvPr/>
        </p:nvSpPr>
        <p:spPr>
          <a:xfrm>
            <a:off x="3891567" y="1489792"/>
            <a:ext cx="1918952" cy="707886"/>
          </a:xfrm>
          <a:prstGeom prst="rect">
            <a:avLst/>
          </a:prstGeom>
          <a:solidFill>
            <a:srgbClr val="121E87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Infographics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FC43EE-C29A-4849-AF55-C701912AB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004" y="2668293"/>
            <a:ext cx="1920240" cy="11521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FBCF3E-B178-4008-94AB-1DA9A59D88D6}"/>
              </a:ext>
            </a:extLst>
          </p:cNvPr>
          <p:cNvSpPr txBox="1"/>
          <p:nvPr/>
        </p:nvSpPr>
        <p:spPr>
          <a:xfrm>
            <a:off x="6337748" y="3359309"/>
            <a:ext cx="1918952" cy="707886"/>
          </a:xfrm>
          <a:prstGeom prst="rect">
            <a:avLst/>
          </a:prstGeom>
          <a:solidFill>
            <a:srgbClr val="121E87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Dashboards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2C0CA-F939-44D0-AB35-CB8271CC7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6793" y="2653949"/>
            <a:ext cx="1920240" cy="12457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FBF98B-7C1E-47FB-A3F7-68C4F74FEE56}"/>
              </a:ext>
            </a:extLst>
          </p:cNvPr>
          <p:cNvSpPr txBox="1"/>
          <p:nvPr/>
        </p:nvSpPr>
        <p:spPr>
          <a:xfrm>
            <a:off x="3876793" y="3345416"/>
            <a:ext cx="1918952" cy="707886"/>
          </a:xfrm>
          <a:prstGeom prst="rect">
            <a:avLst/>
          </a:prstGeom>
          <a:solidFill>
            <a:srgbClr val="121E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Data Access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 Portals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E4D270-BCFA-44DA-8FA5-C2C585ECC686}"/>
              </a:ext>
            </a:extLst>
          </p:cNvPr>
          <p:cNvCxnSpPr>
            <a:cxnSpLocks/>
          </p:cNvCxnSpPr>
          <p:nvPr/>
        </p:nvCxnSpPr>
        <p:spPr>
          <a:xfrm>
            <a:off x="301903" y="2434107"/>
            <a:ext cx="7954341" cy="0"/>
          </a:xfrm>
          <a:prstGeom prst="line">
            <a:avLst/>
          </a:prstGeom>
          <a:ln w="28575">
            <a:solidFill>
              <a:srgbClr val="121E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61382DE-5D4A-47A9-B3F8-D1EB92070585}"/>
              </a:ext>
            </a:extLst>
          </p:cNvPr>
          <p:cNvSpPr txBox="1"/>
          <p:nvPr/>
        </p:nvSpPr>
        <p:spPr>
          <a:xfrm rot="19741242">
            <a:off x="152872" y="1423475"/>
            <a:ext cx="10259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21E87"/>
                </a:solidFill>
              </a:rPr>
              <a:t>STATIC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937750-007D-4AC4-ACAC-9B8275B8CC5F}"/>
              </a:ext>
            </a:extLst>
          </p:cNvPr>
          <p:cNvSpPr txBox="1"/>
          <p:nvPr/>
        </p:nvSpPr>
        <p:spPr>
          <a:xfrm rot="19740531">
            <a:off x="108529" y="3081695"/>
            <a:ext cx="11146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21E87"/>
                </a:solidFill>
              </a:rPr>
              <a:t>INTER-ACTIVE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A94B612-B073-4378-9E91-038761980F8F}"/>
              </a:ext>
            </a:extLst>
          </p:cNvPr>
          <p:cNvSpPr/>
          <p:nvPr/>
        </p:nvSpPr>
        <p:spPr>
          <a:xfrm>
            <a:off x="1142024" y="143059"/>
            <a:ext cx="7114219" cy="79227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21E87"/>
                </a:solidFill>
              </a:rPr>
              <a:t>LESS COMPLEX                                     MORE COMPLEX</a:t>
            </a:r>
          </a:p>
        </p:txBody>
      </p:sp>
    </p:spTree>
    <p:extLst>
      <p:ext uri="{BB962C8B-B14F-4D97-AF65-F5344CB8AC3E}">
        <p14:creationId xmlns:p14="http://schemas.microsoft.com/office/powerpoint/2010/main" val="945512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33000" sy="100000" flip="none" algn="tl"/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9954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Portals and Dashboards</a:t>
            </a:r>
            <a:endParaRPr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995484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Providing user controls to access and explore specific data series.</a:t>
            </a:r>
            <a:endParaRPr dirty="0"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080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442405" y="614567"/>
            <a:ext cx="2147400" cy="13829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User controls in portals</a:t>
            </a:r>
            <a:endParaRPr dirty="0"/>
          </a:p>
        </p:txBody>
      </p:sp>
      <p:sp>
        <p:nvSpPr>
          <p:cNvPr id="253" name="Google Shape;253;p30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F2A7DF-58F5-4C89-B241-A19FFDE80572}"/>
              </a:ext>
            </a:extLst>
          </p:cNvPr>
          <p:cNvSpPr/>
          <p:nvPr/>
        </p:nvSpPr>
        <p:spPr>
          <a:xfrm>
            <a:off x="3645567" y="3291400"/>
            <a:ext cx="978408" cy="978408"/>
          </a:xfrm>
          <a:prstGeom prst="ellipse">
            <a:avLst/>
          </a:prstGeom>
          <a:solidFill>
            <a:schemeClr val="bg1"/>
          </a:solidFill>
          <a:ln>
            <a:solidFill>
              <a:srgbClr val="FF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16ED127-DE6E-4C2A-92C4-2BFD6C8A0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306054"/>
              </p:ext>
            </p:extLst>
          </p:nvPr>
        </p:nvGraphicFramePr>
        <p:xfrm>
          <a:off x="3581164" y="614567"/>
          <a:ext cx="5346267" cy="3989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4429E6E-C56D-4EF1-9E42-ABBAE7657B2F}"/>
              </a:ext>
            </a:extLst>
          </p:cNvPr>
          <p:cNvSpPr txBox="1"/>
          <p:nvPr/>
        </p:nvSpPr>
        <p:spPr>
          <a:xfrm>
            <a:off x="6408585" y="2147493"/>
            <a:ext cx="251884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21E87"/>
                </a:solidFill>
              </a:rPr>
              <a:t>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21E87"/>
                </a:solidFill>
              </a:rPr>
              <a:t>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21E87"/>
                </a:solidFill>
              </a:rPr>
              <a:t>time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3852A4-1ACC-41DB-8E29-A138BE1602F4}"/>
              </a:ext>
            </a:extLst>
          </p:cNvPr>
          <p:cNvSpPr txBox="1"/>
          <p:nvPr/>
        </p:nvSpPr>
        <p:spPr>
          <a:xfrm>
            <a:off x="6408586" y="3291400"/>
            <a:ext cx="2518846" cy="9966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21E87"/>
                </a:solidFill>
              </a:rPr>
              <a:t>sub-groups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21E87"/>
                </a:solidFill>
              </a:rPr>
              <a:t>sub-areas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21E87"/>
                </a:solidFill>
              </a:rPr>
              <a:t>shorter time periods</a:t>
            </a:r>
          </a:p>
        </p:txBody>
      </p:sp>
      <p:pic>
        <p:nvPicPr>
          <p:cNvPr id="18" name="Picture 17" descr="A close up of a device&#10;&#10;Description generated with high confidence">
            <a:extLst>
              <a:ext uri="{FF2B5EF4-FFF2-40B4-BE49-F238E27FC236}">
                <a16:creationId xmlns:a16="http://schemas.microsoft.com/office/drawing/2014/main" id="{6FDA2FB8-6383-45CD-B744-539281FE91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0314" y="3291400"/>
            <a:ext cx="969264" cy="982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9388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5BE57D-9687-4F52-86E7-77E81A383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Portal – Mortality Data [Brazil]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D13C5-DC2C-434B-A81B-722D45B377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02A00C82-B7CC-4B06-A00B-77D1447053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5" r="2625" b="-726"/>
          <a:stretch/>
        </p:blipFill>
        <p:spPr>
          <a:xfrm>
            <a:off x="308610" y="904314"/>
            <a:ext cx="8595360" cy="3359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C4A290-8066-4320-950D-27F8602128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00" b="60786"/>
          <a:stretch/>
        </p:blipFill>
        <p:spPr>
          <a:xfrm>
            <a:off x="308610" y="519600"/>
            <a:ext cx="859536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7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General</a:t>
            </a:r>
            <a:br>
              <a:rPr lang="en-US" dirty="0"/>
            </a:br>
            <a:r>
              <a:rPr lang="en-US" dirty="0"/>
              <a:t>Dashboard Functionality</a:t>
            </a:r>
            <a:endParaRPr dirty="0"/>
          </a:p>
        </p:txBody>
      </p:sp>
      <p:sp>
        <p:nvSpPr>
          <p:cNvPr id="266" name="Google Shape;266;p31"/>
          <p:cNvSpPr txBox="1">
            <a:spLocks noGrp="1"/>
          </p:cNvSpPr>
          <p:nvPr>
            <p:ph type="body" idx="1"/>
          </p:nvPr>
        </p:nvSpPr>
        <p:spPr>
          <a:xfrm>
            <a:off x="-18193" y="1596512"/>
            <a:ext cx="2105117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Description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What is the situation here today?</a:t>
            </a:r>
            <a:endParaRPr sz="1200" dirty="0"/>
          </a:p>
        </p:txBody>
      </p:sp>
      <p:sp>
        <p:nvSpPr>
          <p:cNvPr id="267" name="Google Shape;267;p31"/>
          <p:cNvSpPr txBox="1">
            <a:spLocks noGrp="1"/>
          </p:cNvSpPr>
          <p:nvPr>
            <p:ph type="body" idx="2"/>
          </p:nvPr>
        </p:nvSpPr>
        <p:spPr>
          <a:xfrm>
            <a:off x="2178230" y="1596512"/>
            <a:ext cx="2105117" cy="136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Change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How has the situation here  change over time?</a:t>
            </a:r>
            <a:endParaRPr sz="1200" dirty="0"/>
          </a:p>
        </p:txBody>
      </p:sp>
      <p:sp>
        <p:nvSpPr>
          <p:cNvPr id="268" name="Google Shape;268;p31"/>
          <p:cNvSpPr txBox="1">
            <a:spLocks noGrp="1"/>
          </p:cNvSpPr>
          <p:nvPr>
            <p:ph type="body" idx="1"/>
          </p:nvPr>
        </p:nvSpPr>
        <p:spPr>
          <a:xfrm>
            <a:off x="27460" y="2949638"/>
            <a:ext cx="2105117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Comparison</a:t>
            </a:r>
            <a:endParaRPr b="1" dirty="0"/>
          </a:p>
          <a:p>
            <a:pPr marL="0" lvl="0" indent="0">
              <a:buNone/>
            </a:pPr>
            <a:r>
              <a:rPr lang="en-US" sz="1200" dirty="0"/>
              <a:t>Is the situation here today better or worse than in other places?  And Is the situation the same across all parts of “here”? </a:t>
            </a:r>
            <a:endParaRPr sz="1200" dirty="0"/>
          </a:p>
        </p:txBody>
      </p:sp>
      <p:sp>
        <p:nvSpPr>
          <p:cNvPr id="269" name="Google Shape;269;p31"/>
          <p:cNvSpPr txBox="1">
            <a:spLocks noGrp="1"/>
          </p:cNvSpPr>
          <p:nvPr>
            <p:ph type="body" idx="2"/>
          </p:nvPr>
        </p:nvSpPr>
        <p:spPr>
          <a:xfrm>
            <a:off x="2223883" y="2949638"/>
            <a:ext cx="2059464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Explanation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What additional information can provide a deeper understanding for  why the situation has changed?</a:t>
            </a:r>
            <a:endParaRPr sz="1200" dirty="0"/>
          </a:p>
        </p:txBody>
      </p:sp>
      <p:sp>
        <p:nvSpPr>
          <p:cNvPr id="270" name="Google Shape;270;p31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8</a:t>
            </a:fld>
            <a:endParaRPr>
              <a:solidFill>
                <a:srgbClr val="294667"/>
              </a:solidFill>
            </a:endParaRPr>
          </a:p>
        </p:txBody>
      </p:sp>
      <p:sp>
        <p:nvSpPr>
          <p:cNvPr id="9" name="Google Shape;267;p31">
            <a:extLst>
              <a:ext uri="{FF2B5EF4-FFF2-40B4-BE49-F238E27FC236}">
                <a16:creationId xmlns:a16="http://schemas.microsoft.com/office/drawing/2014/main" id="{3A2A8C4F-216C-4C3F-85AD-5DCB4935100E}"/>
              </a:ext>
            </a:extLst>
          </p:cNvPr>
          <p:cNvSpPr txBox="1">
            <a:spLocks/>
          </p:cNvSpPr>
          <p:nvPr/>
        </p:nvSpPr>
        <p:spPr>
          <a:xfrm>
            <a:off x="4283347" y="1596512"/>
            <a:ext cx="1961038" cy="1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▫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▪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▫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▪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▫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▪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▫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▪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▫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Open Sans"/>
              <a:buNone/>
            </a:pPr>
            <a:r>
              <a:rPr lang="en-US" b="1" dirty="0"/>
              <a:t>Projection</a:t>
            </a:r>
          </a:p>
          <a:p>
            <a:pPr marL="0" indent="0">
              <a:buFont typeface="Open Sans"/>
              <a:buNone/>
            </a:pPr>
            <a:r>
              <a:rPr lang="en-US" sz="1200" dirty="0"/>
              <a:t>How is the situation likely to change in the future?</a:t>
            </a:r>
          </a:p>
        </p:txBody>
      </p:sp>
      <p:sp>
        <p:nvSpPr>
          <p:cNvPr id="16" name="Google Shape;267;p31">
            <a:extLst>
              <a:ext uri="{FF2B5EF4-FFF2-40B4-BE49-F238E27FC236}">
                <a16:creationId xmlns:a16="http://schemas.microsoft.com/office/drawing/2014/main" id="{59C8C57A-CB4B-4761-993C-ADD51A72BAAA}"/>
              </a:ext>
            </a:extLst>
          </p:cNvPr>
          <p:cNvSpPr txBox="1">
            <a:spLocks/>
          </p:cNvSpPr>
          <p:nvPr/>
        </p:nvSpPr>
        <p:spPr>
          <a:xfrm>
            <a:off x="4283347" y="2949638"/>
            <a:ext cx="1804628" cy="1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▫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▪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▫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▪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▫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▪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▫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▪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▫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Open Sans"/>
              <a:buNone/>
            </a:pPr>
            <a:r>
              <a:rPr lang="en-US" b="1" dirty="0"/>
              <a:t>Prediction</a:t>
            </a:r>
          </a:p>
          <a:p>
            <a:pPr marL="0" indent="0">
              <a:buFont typeface="Open Sans"/>
              <a:buNone/>
            </a:pPr>
            <a:r>
              <a:rPr lang="en-US" sz="1200" dirty="0"/>
              <a:t>Who is likely to have positive/negative impact in the future?</a:t>
            </a:r>
          </a:p>
        </p:txBody>
      </p:sp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92B6B2C-62A3-400A-97E8-0970982E6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254" y="1754288"/>
            <a:ext cx="1847850" cy="1847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mi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5843</TotalTime>
  <Words>177</Words>
  <Application>Microsoft Office PowerPoint</Application>
  <PresentationFormat>On-screen Show (16:9)</PresentationFormat>
  <Paragraphs>54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Merriweather</vt:lpstr>
      <vt:lpstr>Arial</vt:lpstr>
      <vt:lpstr>Open Sans</vt:lpstr>
      <vt:lpstr>Emilia template</vt:lpstr>
      <vt:lpstr>Digital Applications for Accessing Data</vt:lpstr>
      <vt:lpstr>Types of Solutions for Displaying Data</vt:lpstr>
      <vt:lpstr>PowerPoint Presentation</vt:lpstr>
      <vt:lpstr>PowerPoint Presentation</vt:lpstr>
      <vt:lpstr>Portals and Dashboards</vt:lpstr>
      <vt:lpstr>User controls in portals</vt:lpstr>
      <vt:lpstr>PowerPoint Presentation</vt:lpstr>
      <vt:lpstr>General Dashboard Functionality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Richard Delaney</dc:creator>
  <cp:lastModifiedBy>Richard Delaney</cp:lastModifiedBy>
  <cp:revision>102</cp:revision>
  <dcterms:modified xsi:type="dcterms:W3CDTF">2018-12-14T00:24:02Z</dcterms:modified>
</cp:coreProperties>
</file>